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handoutMasterIdLst>
    <p:handoutMasterId r:id="rId7"/>
  </p:handoutMasterIdLst>
  <p:sldIdLst>
    <p:sldId id="435" r:id="rId2"/>
    <p:sldId id="465" r:id="rId3"/>
    <p:sldId id="471" r:id="rId4"/>
    <p:sldId id="472"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4775" autoAdjust="0"/>
  </p:normalViewPr>
  <p:slideViewPr>
    <p:cSldViewPr>
      <p:cViewPr varScale="1">
        <p:scale>
          <a:sx n="87" d="100"/>
          <a:sy n="87" d="100"/>
        </p:scale>
        <p:origin x="151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3121247-3272-4E71-BA59-1B8D8D1D212E}" type="datetimeFigureOut">
              <a:rPr lang="en-US" smtClean="0"/>
              <a:t>12/12/2022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763B7F9-B253-4051-B467-AE610C55C94F}" type="slidenum">
              <a:rPr lang="en-US" smtClean="0"/>
              <a:t>‹#›</a:t>
            </a:fld>
            <a:endParaRPr lang="en-US"/>
          </a:p>
        </p:txBody>
      </p:sp>
    </p:spTree>
    <p:extLst>
      <p:ext uri="{BB962C8B-B14F-4D97-AF65-F5344CB8AC3E}">
        <p14:creationId xmlns:p14="http://schemas.microsoft.com/office/powerpoint/2010/main" val="2703765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2967" tIns="46484" rIns="92967" bIns="46484" rtlCol="0"/>
          <a:lstStyle>
            <a:lvl1pPr algn="l">
              <a:defRPr sz="1200"/>
            </a:lvl1pPr>
          </a:lstStyle>
          <a:p>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2967" tIns="46484" rIns="92967" bIns="46484" rtlCol="0"/>
          <a:lstStyle>
            <a:lvl1pPr algn="r">
              <a:defRPr sz="1200"/>
            </a:lvl1pPr>
          </a:lstStyle>
          <a:p>
            <a:fld id="{52E24743-CE3B-47EC-8C73-B931BE9EC64D}" type="datetimeFigureOut">
              <a:rPr lang="en-US" smtClean="0"/>
              <a:pPr/>
              <a:t>12/12/2022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67" tIns="46484" rIns="92967" bIns="46484" rtlCol="0" anchor="ctr"/>
          <a:lstStyle/>
          <a:p>
            <a:endParaRPr lang="en-US" dirty="0"/>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2967" tIns="46484" rIns="92967" bIns="4648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2967" tIns="46484" rIns="92967" bIns="464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2967" tIns="46484" rIns="92967" bIns="46484" rtlCol="0" anchor="b"/>
          <a:lstStyle>
            <a:lvl1pPr algn="r">
              <a:defRPr sz="1200"/>
            </a:lvl1pPr>
          </a:lstStyle>
          <a:p>
            <a:fld id="{0A7CF66D-36D7-4E93-BB56-DB88A0A65039}" type="slidenum">
              <a:rPr lang="en-US" smtClean="0"/>
              <a:pPr/>
              <a:t>‹#›</a:t>
            </a:fld>
            <a:endParaRPr lang="en-US" dirty="0"/>
          </a:p>
        </p:txBody>
      </p:sp>
    </p:spTree>
    <p:extLst>
      <p:ext uri="{BB962C8B-B14F-4D97-AF65-F5344CB8AC3E}">
        <p14:creationId xmlns:p14="http://schemas.microsoft.com/office/powerpoint/2010/main" val="1688841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42630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850858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3691185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16504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917467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3396935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344433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4168582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2513896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165924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D9CE61-1292-4F1F-B134-983A5BEF7543}" type="datetimeFigureOut">
              <a:rPr lang="en-US" smtClean="0"/>
              <a:pPr/>
              <a:t>12/12/2022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321125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9CE61-1292-4F1F-B134-983A5BEF7543}" type="datetimeFigureOut">
              <a:rPr lang="en-US" smtClean="0"/>
              <a:pPr/>
              <a:t>12/12/2022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FC7AC-5520-47D2-87E8-5A9110BFC2D1}" type="slidenum">
              <a:rPr lang="en-US" smtClean="0"/>
              <a:pPr/>
              <a:t>‹#›</a:t>
            </a:fld>
            <a:endParaRPr lang="en-US" dirty="0"/>
          </a:p>
        </p:txBody>
      </p:sp>
    </p:spTree>
    <p:extLst>
      <p:ext uri="{BB962C8B-B14F-4D97-AF65-F5344CB8AC3E}">
        <p14:creationId xmlns:p14="http://schemas.microsoft.com/office/powerpoint/2010/main" val="24798411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aksterowicz\AppData\Local\Microsoft\Windows\Temporary Internet Files\Content.Outlook\SBJOC60C\OSW logo_RGB.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962400" y="1143000"/>
            <a:ext cx="1371600" cy="1079529"/>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1"/>
          <p:cNvSpPr txBox="1">
            <a:spLocks/>
          </p:cNvSpPr>
          <p:nvPr/>
        </p:nvSpPr>
        <p:spPr>
          <a:xfrm>
            <a:off x="1772759" y="4461882"/>
            <a:ext cx="5600700" cy="536258"/>
          </a:xfrm>
          <a:prstGeom prst="rect">
            <a:avLst/>
          </a:prstGeom>
        </p:spPr>
        <p:txBody>
          <a:bodyPr/>
          <a:lstStyle>
            <a:lvl1pPr marL="342900" indent="-342900" algn="l" defTabSz="912813" rtl="0" eaLnBrk="0" fontAlgn="base" hangingPunct="0">
              <a:spcBef>
                <a:spcPts val="300"/>
              </a:spcBef>
              <a:spcAft>
                <a:spcPts val="600"/>
              </a:spcAft>
              <a:buFont typeface="Arial" charset="0"/>
              <a:defRPr kern="1200">
                <a:solidFill>
                  <a:schemeClr val="tx1"/>
                </a:solidFill>
                <a:latin typeface="Calibri" pitchFamily="34" charset="0"/>
                <a:ea typeface="ＭＳ Ｐゴシック" charset="0"/>
                <a:cs typeface="Calibri" pitchFamily="34" charset="0"/>
              </a:defRPr>
            </a:lvl1pPr>
            <a:lvl2pPr marL="461963" indent="-230188" algn="l" defTabSz="912813" rtl="0" eaLnBrk="0" fontAlgn="base" hangingPunct="0">
              <a:spcBef>
                <a:spcPts val="300"/>
              </a:spcBef>
              <a:spcAft>
                <a:spcPts val="300"/>
              </a:spcAft>
              <a:buClr>
                <a:srgbClr val="304426"/>
              </a:buClr>
              <a:buFont typeface="Calibri" charset="0"/>
              <a:buChar char="&gt;"/>
              <a:defRPr sz="1600" kern="1200">
                <a:solidFill>
                  <a:schemeClr val="tx1"/>
                </a:solidFill>
                <a:latin typeface="Calibri" pitchFamily="34" charset="0"/>
                <a:ea typeface="Calibri" charset="0"/>
                <a:cs typeface="Calibri" pitchFamily="34" charset="0"/>
              </a:defRPr>
            </a:lvl2pPr>
            <a:lvl3pPr marL="690563" indent="-227013" algn="l" defTabSz="912813" rtl="0" eaLnBrk="0" fontAlgn="base" hangingPunct="0">
              <a:spcBef>
                <a:spcPts val="300"/>
              </a:spcBef>
              <a:spcAft>
                <a:spcPts val="300"/>
              </a:spcAft>
              <a:buClr>
                <a:srgbClr val="304426"/>
              </a:buClr>
              <a:buSzPct val="80000"/>
              <a:buFont typeface="Century Gothic" charset="0"/>
              <a:buChar char="●"/>
              <a:defRPr lang="en-US" sz="1600" kern="1200" dirty="0">
                <a:solidFill>
                  <a:schemeClr val="tx1"/>
                </a:solidFill>
                <a:latin typeface="Calibri" pitchFamily="34" charset="0"/>
                <a:ea typeface="Calibri" charset="0"/>
                <a:cs typeface="Calibri" pitchFamily="34" charset="0"/>
              </a:defRPr>
            </a:lvl3pPr>
            <a:lvl4pPr marL="966788" indent="-223838" algn="l" defTabSz="912813" rtl="0" eaLnBrk="0" fontAlgn="base" hangingPunct="0">
              <a:spcBef>
                <a:spcPts val="300"/>
              </a:spcBef>
              <a:spcAft>
                <a:spcPts val="300"/>
              </a:spcAft>
              <a:buClr>
                <a:srgbClr val="304426"/>
              </a:buClr>
              <a:buFont typeface="Courier New" charset="0"/>
              <a:buChar char="o"/>
              <a:defRPr sz="1600" kern="1200">
                <a:solidFill>
                  <a:schemeClr val="tx1"/>
                </a:solidFill>
                <a:latin typeface="Calibri" pitchFamily="34" charset="0"/>
                <a:ea typeface="Calibri" charset="0"/>
                <a:cs typeface="Calibri" pitchFamily="34" charset="0"/>
              </a:defRPr>
            </a:lvl4pPr>
            <a:lvl5pPr marL="1309688" indent="-227013" algn="l" defTabSz="912813" rtl="0" eaLnBrk="0" fontAlgn="base" hangingPunct="0">
              <a:spcBef>
                <a:spcPts val="300"/>
              </a:spcBef>
              <a:spcAft>
                <a:spcPts val="300"/>
              </a:spcAft>
              <a:buClr>
                <a:srgbClr val="304426"/>
              </a:buClr>
              <a:buFont typeface="Calibri" charset="0"/>
              <a:buChar char="–"/>
              <a:defRPr sz="1600" kern="1200">
                <a:solidFill>
                  <a:schemeClr val="tx1"/>
                </a:solidFill>
                <a:latin typeface="Calibri" pitchFamily="34" charset="0"/>
                <a:ea typeface="Calibri" charset="0"/>
                <a:cs typeface="Calibri" pitchFamily="34" charset="0"/>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0"/>
              </a:spcBef>
              <a:spcAft>
                <a:spcPct val="0"/>
              </a:spcAft>
            </a:pPr>
            <a:endParaRPr lang="en-US" sz="1400" b="1" i="1" dirty="0">
              <a:solidFill>
                <a:schemeClr val="accent1">
                  <a:lumMod val="50000"/>
                </a:schemeClr>
              </a:solidFill>
              <a:latin typeface="Arial" panose="020B0604020202020204" pitchFamily="34" charset="0"/>
              <a:cs typeface="Arial" panose="020B0604020202020204" pitchFamily="34" charset="0"/>
            </a:endParaRPr>
          </a:p>
        </p:txBody>
      </p:sp>
      <p:sp>
        <p:nvSpPr>
          <p:cNvPr id="6" name="Subtitle 6"/>
          <p:cNvSpPr txBox="1">
            <a:spLocks/>
          </p:cNvSpPr>
          <p:nvPr/>
        </p:nvSpPr>
        <p:spPr bwMode="auto">
          <a:xfrm>
            <a:off x="-6263" y="2590800"/>
            <a:ext cx="9144000" cy="1871082"/>
          </a:xfrm>
          <a:prstGeom prst="rect">
            <a:avLst/>
          </a:prstGeom>
          <a:solidFill>
            <a:schemeClr val="accent1">
              <a:lumMod val="75000"/>
            </a:schemeClr>
          </a:solidFill>
          <a:ln/>
          <a:extLst>
            <a:ext uri="{FAA26D3D-D897-4be2-8F04-BA451C77F1D7}">
              <ma14:placeholderFlag xmlns="" xmlns:ma14="http://schemas.microsoft.com/office/mac/drawingml/2011/main" val="1"/>
            </a:ext>
          </a:extLst>
        </p:spPr>
        <p:style>
          <a:lnRef idx="0">
            <a:schemeClr val="accent1"/>
          </a:lnRef>
          <a:fillRef idx="3">
            <a:schemeClr val="accent1"/>
          </a:fillRef>
          <a:effectRef idx="3">
            <a:schemeClr val="accent1"/>
          </a:effectRef>
          <a:fontRef idx="minor">
            <a:schemeClr val="lt1"/>
          </a:fontRef>
        </p:style>
        <p:txBody>
          <a:bodyPr vert="horz" wrap="square" lIns="68580" tIns="34290" rIns="68580" bIns="34290" numCol="1" rtlCol="0" anchor="t" anchorCtr="0" compatLnSpc="1">
            <a:prstTxWarp prst="textNoShape">
              <a:avLst/>
            </a:prstTxWarp>
            <a:noAutofit/>
          </a:bodyPr>
          <a:lstStyle>
            <a:lvl1pPr marL="342900" indent="-342900" algn="l" defTabSz="912813" rtl="0" eaLnBrk="0" fontAlgn="base" hangingPunct="0">
              <a:spcBef>
                <a:spcPts val="300"/>
              </a:spcBef>
              <a:spcAft>
                <a:spcPts val="600"/>
              </a:spcAft>
              <a:buFont typeface="Arial" charset="0"/>
              <a:defRPr kern="1200">
                <a:solidFill>
                  <a:schemeClr val="tx1"/>
                </a:solidFill>
                <a:latin typeface="Calibri" pitchFamily="34" charset="0"/>
                <a:ea typeface="ＭＳ Ｐゴシック" charset="0"/>
                <a:cs typeface="Calibri" pitchFamily="34" charset="0"/>
              </a:defRPr>
            </a:lvl1pPr>
            <a:lvl2pPr marL="461963" indent="-230188" algn="l" defTabSz="912813" rtl="0" eaLnBrk="0" fontAlgn="base" hangingPunct="0">
              <a:spcBef>
                <a:spcPts val="300"/>
              </a:spcBef>
              <a:spcAft>
                <a:spcPts val="300"/>
              </a:spcAft>
              <a:buClr>
                <a:srgbClr val="304426"/>
              </a:buClr>
              <a:buFont typeface="Calibri" charset="0"/>
              <a:buChar char="&gt;"/>
              <a:defRPr sz="1600" kern="1200">
                <a:solidFill>
                  <a:schemeClr val="tx1"/>
                </a:solidFill>
                <a:latin typeface="Calibri" pitchFamily="34" charset="0"/>
                <a:ea typeface="Calibri" charset="0"/>
                <a:cs typeface="Calibri" pitchFamily="34" charset="0"/>
              </a:defRPr>
            </a:lvl2pPr>
            <a:lvl3pPr marL="690563" indent="-227013" algn="l" defTabSz="912813" rtl="0" eaLnBrk="0" fontAlgn="base" hangingPunct="0">
              <a:spcBef>
                <a:spcPts val="300"/>
              </a:spcBef>
              <a:spcAft>
                <a:spcPts val="300"/>
              </a:spcAft>
              <a:buClr>
                <a:srgbClr val="304426"/>
              </a:buClr>
              <a:buSzPct val="80000"/>
              <a:buFont typeface="Century Gothic" charset="0"/>
              <a:buChar char="●"/>
              <a:defRPr lang="en-US" sz="1600" kern="1200" dirty="0">
                <a:solidFill>
                  <a:schemeClr val="tx1"/>
                </a:solidFill>
                <a:latin typeface="Calibri" pitchFamily="34" charset="0"/>
                <a:ea typeface="Calibri" charset="0"/>
                <a:cs typeface="Calibri" pitchFamily="34" charset="0"/>
              </a:defRPr>
            </a:lvl3pPr>
            <a:lvl4pPr marL="966788" indent="-223838" algn="l" defTabSz="912813" rtl="0" eaLnBrk="0" fontAlgn="base" hangingPunct="0">
              <a:spcBef>
                <a:spcPts val="300"/>
              </a:spcBef>
              <a:spcAft>
                <a:spcPts val="300"/>
              </a:spcAft>
              <a:buClr>
                <a:srgbClr val="304426"/>
              </a:buClr>
              <a:buFont typeface="Courier New" charset="0"/>
              <a:buChar char="o"/>
              <a:defRPr sz="1600" kern="1200">
                <a:solidFill>
                  <a:schemeClr val="tx1"/>
                </a:solidFill>
                <a:latin typeface="Calibri" pitchFamily="34" charset="0"/>
                <a:ea typeface="Calibri" charset="0"/>
                <a:cs typeface="Calibri" pitchFamily="34" charset="0"/>
              </a:defRPr>
            </a:lvl4pPr>
            <a:lvl5pPr marL="1309688" indent="-227013" algn="l" defTabSz="912813" rtl="0" eaLnBrk="0" fontAlgn="base" hangingPunct="0">
              <a:spcBef>
                <a:spcPts val="300"/>
              </a:spcBef>
              <a:spcAft>
                <a:spcPts val="300"/>
              </a:spcAft>
              <a:buClr>
                <a:srgbClr val="304426"/>
              </a:buClr>
              <a:buFont typeface="Calibri" charset="0"/>
              <a:buChar char="–"/>
              <a:defRPr sz="1600" kern="1200">
                <a:solidFill>
                  <a:schemeClr val="tx1"/>
                </a:solidFill>
                <a:latin typeface="Calibri" pitchFamily="34" charset="0"/>
                <a:ea typeface="Calibri" charset="0"/>
                <a:cs typeface="Calibri" pitchFamily="34" charset="0"/>
              </a:defRPr>
            </a:lvl5pPr>
            <a:lvl6pPr marL="251430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Aft>
                <a:spcPct val="0"/>
              </a:spcAft>
            </a:pPr>
            <a:endParaRPr lang="en-US" sz="1725" b="1" dirty="0">
              <a:solidFill>
                <a:schemeClr val="bg1"/>
              </a:solidFill>
              <a:latin typeface="Arial" charset="0"/>
              <a:cs typeface="Arial" charset="0"/>
            </a:endParaRPr>
          </a:p>
          <a:p>
            <a:pPr marL="0" indent="0" algn="ctr">
              <a:spcAft>
                <a:spcPct val="0"/>
              </a:spcAft>
            </a:pPr>
            <a:r>
              <a:rPr lang="en-US" sz="2850" b="1" dirty="0">
                <a:solidFill>
                  <a:schemeClr val="bg1"/>
                </a:solidFill>
                <a:latin typeface="Arial Black" panose="020B0A04020102020204" pitchFamily="34" charset="0"/>
                <a:cs typeface="Arial" charset="0"/>
              </a:rPr>
              <a:t>Oswego </a:t>
            </a:r>
            <a:r>
              <a:rPr lang="en-US" sz="2850" b="1" dirty="0" smtClean="0">
                <a:solidFill>
                  <a:schemeClr val="bg1"/>
                </a:solidFill>
                <a:latin typeface="Arial Black" panose="020B0A04020102020204" pitchFamily="34" charset="0"/>
                <a:cs typeface="Arial" charset="0"/>
              </a:rPr>
              <a:t>Health/Cayuga </a:t>
            </a:r>
            <a:r>
              <a:rPr lang="en-US" sz="2850" b="1" dirty="0">
                <a:solidFill>
                  <a:schemeClr val="bg1"/>
                </a:solidFill>
                <a:latin typeface="Arial Black" panose="020B0A04020102020204" pitchFamily="34" charset="0"/>
                <a:cs typeface="Arial" charset="0"/>
              </a:rPr>
              <a:t>Community College Nursing Program </a:t>
            </a:r>
            <a:r>
              <a:rPr lang="en-US" sz="2850" b="1" dirty="0" smtClean="0">
                <a:solidFill>
                  <a:schemeClr val="bg1"/>
                </a:solidFill>
                <a:latin typeface="Arial Black" panose="020B0A04020102020204" pitchFamily="34" charset="0"/>
                <a:cs typeface="Arial" charset="0"/>
              </a:rPr>
              <a:t>Partnership Information Session for Mexico School District</a:t>
            </a:r>
            <a:endParaRPr lang="en-US" sz="2850" b="1" dirty="0">
              <a:solidFill>
                <a:schemeClr val="bg1"/>
              </a:solidFill>
              <a:latin typeface="Arial Black" panose="020B0A04020102020204" pitchFamily="34" charset="0"/>
              <a:cs typeface="Arial" charset="0"/>
            </a:endParaRPr>
          </a:p>
        </p:txBody>
      </p:sp>
    </p:spTree>
    <p:extLst>
      <p:ext uri="{BB962C8B-B14F-4D97-AF65-F5344CB8AC3E}">
        <p14:creationId xmlns:p14="http://schemas.microsoft.com/office/powerpoint/2010/main" val="4083536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3382"/>
            <a:ext cx="8229600" cy="762000"/>
          </a:xfrm>
        </p:spPr>
        <p:txBody>
          <a:bodyPr>
            <a:normAutofit/>
          </a:bodyPr>
          <a:lstStyle/>
          <a:p>
            <a:pPr algn="l"/>
            <a:r>
              <a:rPr lang="en-US" sz="2800" dirty="0">
                <a:latin typeface="Arial Black" panose="020B0A04020102020204" pitchFamily="34" charset="0"/>
                <a:cs typeface="Arial" panose="020B0604020202020204" pitchFamily="34" charset="0"/>
              </a:rPr>
              <a:t>Oswego Health at a Glance</a:t>
            </a:r>
          </a:p>
        </p:txBody>
      </p:sp>
      <p:cxnSp>
        <p:nvCxnSpPr>
          <p:cNvPr id="5" name="Straight Connector 4"/>
          <p:cNvCxnSpPr/>
          <p:nvPr/>
        </p:nvCxnSpPr>
        <p:spPr>
          <a:xfrm>
            <a:off x="304800" y="838200"/>
            <a:ext cx="83820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
          </p:nvPr>
        </p:nvSpPr>
        <p:spPr>
          <a:xfrm>
            <a:off x="381000" y="1371600"/>
            <a:ext cx="8229600" cy="4800600"/>
          </a:xfrm>
        </p:spPr>
        <p:txBody>
          <a:bodyPr>
            <a:noAutofit/>
          </a:bodyPr>
          <a:lstStyle/>
          <a:p>
            <a:pPr marL="0" indent="0">
              <a:buNone/>
            </a:pPr>
            <a:r>
              <a:rPr lang="en-US" sz="2400" b="1" u="sng" dirty="0">
                <a:latin typeface="Arial" panose="020B0604020202020204" pitchFamily="34" charset="0"/>
                <a:cs typeface="Arial" panose="020B0604020202020204" pitchFamily="34" charset="0"/>
              </a:rPr>
              <a:t>Oswego Health by the Numbers</a:t>
            </a:r>
          </a:p>
          <a:p>
            <a:r>
              <a:rPr lang="en-US" sz="2000" dirty="0">
                <a:solidFill>
                  <a:schemeClr val="accent1">
                    <a:lumMod val="75000"/>
                  </a:schemeClr>
                </a:solidFill>
                <a:latin typeface="Arial" panose="020B0604020202020204" pitchFamily="34" charset="0"/>
                <a:cs typeface="Arial" panose="020B0604020202020204" pitchFamily="34" charset="0"/>
              </a:rPr>
              <a:t>Non-Profit with about 150m in Revenue</a:t>
            </a:r>
          </a:p>
          <a:p>
            <a:r>
              <a:rPr lang="en-US" sz="2000" dirty="0">
                <a:solidFill>
                  <a:schemeClr val="accent1">
                    <a:lumMod val="75000"/>
                  </a:schemeClr>
                </a:solidFill>
                <a:latin typeface="Arial" panose="020B0604020202020204" pitchFamily="34" charset="0"/>
                <a:cs typeface="Arial" panose="020B0604020202020204" pitchFamily="34" charset="0"/>
              </a:rPr>
              <a:t>17 Locations throughout Oswego County</a:t>
            </a:r>
          </a:p>
          <a:p>
            <a:pPr lvl="1"/>
            <a:r>
              <a:rPr lang="en-US" sz="1600" dirty="0">
                <a:solidFill>
                  <a:schemeClr val="accent1">
                    <a:lumMod val="75000"/>
                  </a:schemeClr>
                </a:solidFill>
                <a:latin typeface="Arial" panose="020B0604020202020204" pitchFamily="34" charset="0"/>
                <a:cs typeface="Arial" panose="020B0604020202020204" pitchFamily="34" charset="0"/>
              </a:rPr>
              <a:t>Oswego Hospital</a:t>
            </a:r>
          </a:p>
          <a:p>
            <a:pPr lvl="1"/>
            <a:r>
              <a:rPr lang="en-US" sz="1600" dirty="0">
                <a:solidFill>
                  <a:schemeClr val="accent1">
                    <a:lumMod val="75000"/>
                  </a:schemeClr>
                </a:solidFill>
                <a:latin typeface="Arial" panose="020B0604020202020204" pitchFamily="34" charset="0"/>
                <a:cs typeface="Arial" panose="020B0604020202020204" pitchFamily="34" charset="0"/>
              </a:rPr>
              <a:t>2 Urgent Care Centers (Fulton and Central Square)</a:t>
            </a:r>
          </a:p>
          <a:p>
            <a:pPr lvl="1"/>
            <a:r>
              <a:rPr lang="en-US" sz="1600" dirty="0">
                <a:solidFill>
                  <a:schemeClr val="accent1">
                    <a:lumMod val="75000"/>
                  </a:schemeClr>
                </a:solidFill>
                <a:latin typeface="Arial" panose="020B0604020202020204" pitchFamily="34" charset="0"/>
                <a:cs typeface="Arial" panose="020B0604020202020204" pitchFamily="34" charset="0"/>
              </a:rPr>
              <a:t>The Manor at Seneca Hill (Skilled Nursing)</a:t>
            </a:r>
          </a:p>
          <a:p>
            <a:pPr lvl="1"/>
            <a:r>
              <a:rPr lang="en-US" sz="1600" dirty="0">
                <a:solidFill>
                  <a:schemeClr val="accent1">
                    <a:lumMod val="75000"/>
                  </a:schemeClr>
                </a:solidFill>
                <a:latin typeface="Arial" panose="020B0604020202020204" pitchFamily="34" charset="0"/>
                <a:cs typeface="Arial" panose="020B0604020202020204" pitchFamily="34" charset="0"/>
              </a:rPr>
              <a:t>Springside at Seneca Hill (Independent Retirement Community)</a:t>
            </a:r>
          </a:p>
          <a:p>
            <a:pPr lvl="1"/>
            <a:r>
              <a:rPr lang="en-US" sz="1600" dirty="0">
                <a:solidFill>
                  <a:schemeClr val="accent1">
                    <a:lumMod val="75000"/>
                  </a:schemeClr>
                </a:solidFill>
                <a:latin typeface="Arial" panose="020B0604020202020204" pitchFamily="34" charset="0"/>
                <a:cs typeface="Arial" panose="020B0604020202020204" pitchFamily="34" charset="0"/>
              </a:rPr>
              <a:t>Lakeview Center for Mental and Health and Wellness</a:t>
            </a:r>
          </a:p>
          <a:p>
            <a:pPr lvl="1"/>
            <a:r>
              <a:rPr lang="en-US" sz="1600" dirty="0">
                <a:solidFill>
                  <a:schemeClr val="accent1">
                    <a:lumMod val="75000"/>
                  </a:schemeClr>
                </a:solidFill>
                <a:latin typeface="Arial" panose="020B0604020202020204" pitchFamily="34" charset="0"/>
                <a:cs typeface="Arial" panose="020B0604020202020204" pitchFamily="34" charset="0"/>
              </a:rPr>
              <a:t>Multiple Lab Draw Sites and Medical Imaging Locations</a:t>
            </a:r>
          </a:p>
          <a:p>
            <a:pPr lvl="1"/>
            <a:r>
              <a:rPr lang="en-US" sz="1600" dirty="0">
                <a:solidFill>
                  <a:schemeClr val="accent1">
                    <a:lumMod val="75000"/>
                  </a:schemeClr>
                </a:solidFill>
                <a:latin typeface="Arial" panose="020B0604020202020204" pitchFamily="34" charset="0"/>
                <a:cs typeface="Arial" panose="020B0604020202020204" pitchFamily="34" charset="0"/>
              </a:rPr>
              <a:t>Multiple Primary Care Offices</a:t>
            </a:r>
          </a:p>
          <a:p>
            <a:r>
              <a:rPr lang="en-US" sz="2000" dirty="0">
                <a:solidFill>
                  <a:schemeClr val="accent1">
                    <a:lumMod val="75000"/>
                  </a:schemeClr>
                </a:solidFill>
                <a:latin typeface="Arial" panose="020B0604020202020204" pitchFamily="34" charset="0"/>
                <a:cs typeface="Arial" panose="020B0604020202020204" pitchFamily="34" charset="0"/>
              </a:rPr>
              <a:t>One of the Largest Employers in Oswego County</a:t>
            </a:r>
          </a:p>
          <a:p>
            <a:r>
              <a:rPr lang="en-US" sz="2000" dirty="0">
                <a:solidFill>
                  <a:schemeClr val="accent1">
                    <a:lumMod val="75000"/>
                  </a:schemeClr>
                </a:solidFill>
                <a:latin typeface="Arial" panose="020B0604020202020204" pitchFamily="34" charset="0"/>
                <a:cs typeface="Arial" panose="020B0604020202020204" pitchFamily="34" charset="0"/>
              </a:rPr>
              <a:t>The Largest Healthcare Employer in Oswego County</a:t>
            </a:r>
          </a:p>
          <a:p>
            <a:r>
              <a:rPr lang="en-US" sz="2000" dirty="0">
                <a:solidFill>
                  <a:schemeClr val="accent1">
                    <a:lumMod val="75000"/>
                  </a:schemeClr>
                </a:solidFill>
                <a:latin typeface="Arial" panose="020B0604020202020204" pitchFamily="34" charset="0"/>
                <a:cs typeface="Arial" panose="020B0604020202020204" pitchFamily="34" charset="0"/>
              </a:rPr>
              <a:t>Over 1200 Employees</a:t>
            </a:r>
          </a:p>
          <a:p>
            <a:pPr lvl="1"/>
            <a:r>
              <a:rPr lang="en-US" sz="1600" dirty="0">
                <a:solidFill>
                  <a:schemeClr val="accent1">
                    <a:lumMod val="75000"/>
                  </a:schemeClr>
                </a:solidFill>
                <a:latin typeface="Arial" panose="020B0604020202020204" pitchFamily="34" charset="0"/>
                <a:cs typeface="Arial" panose="020B0604020202020204" pitchFamily="34" charset="0"/>
              </a:rPr>
              <a:t>Clinical Positions and Non-Clinical Positions</a:t>
            </a:r>
          </a:p>
        </p:txBody>
      </p:sp>
    </p:spTree>
    <p:extLst>
      <p:ext uri="{BB962C8B-B14F-4D97-AF65-F5344CB8AC3E}">
        <p14:creationId xmlns:p14="http://schemas.microsoft.com/office/powerpoint/2010/main" val="4165113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3382"/>
            <a:ext cx="8229600" cy="762000"/>
          </a:xfrm>
        </p:spPr>
        <p:txBody>
          <a:bodyPr>
            <a:normAutofit fontScale="90000"/>
          </a:bodyPr>
          <a:lstStyle/>
          <a:p>
            <a:pPr algn="l"/>
            <a:r>
              <a:rPr lang="en-US" sz="2800" dirty="0">
                <a:latin typeface="Arial Black" panose="020B0A04020102020204" pitchFamily="34" charset="0"/>
                <a:cs typeface="Arial" panose="020B0604020202020204" pitchFamily="34" charset="0"/>
              </a:rPr>
              <a:t>Partnership with Cayuga Nursing Program*</a:t>
            </a:r>
          </a:p>
        </p:txBody>
      </p:sp>
      <p:cxnSp>
        <p:nvCxnSpPr>
          <p:cNvPr id="5" name="Straight Connector 4"/>
          <p:cNvCxnSpPr/>
          <p:nvPr/>
        </p:nvCxnSpPr>
        <p:spPr>
          <a:xfrm>
            <a:off x="304800" y="838200"/>
            <a:ext cx="83820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 xmlns:a16="http://schemas.microsoft.com/office/drawing/2014/main" id="{632B7AF7-D75D-40FE-801F-6087F8F39CE6}"/>
              </a:ext>
            </a:extLst>
          </p:cNvPr>
          <p:cNvSpPr>
            <a:spLocks noGrp="1"/>
          </p:cNvSpPr>
          <p:nvPr>
            <p:ph idx="1"/>
          </p:nvPr>
        </p:nvSpPr>
        <p:spPr>
          <a:xfrm>
            <a:off x="381000" y="1142999"/>
            <a:ext cx="8229600" cy="5486399"/>
          </a:xfrm>
        </p:spPr>
        <p:txBody>
          <a:bodyPr>
            <a:noAutofit/>
          </a:bodyPr>
          <a:lstStyle/>
          <a:p>
            <a:pPr marL="0" indent="0">
              <a:buNone/>
            </a:pPr>
            <a:r>
              <a:rPr lang="en-US" sz="1800" dirty="0">
                <a:solidFill>
                  <a:schemeClr val="accent1">
                    <a:lumMod val="75000"/>
                  </a:schemeClr>
                </a:solidFill>
                <a:latin typeface="Arial" panose="020B0604020202020204" pitchFamily="34" charset="0"/>
                <a:cs typeface="Arial" panose="020B0604020202020204" pitchFamily="34" charset="0"/>
              </a:rPr>
              <a:t>Oswego Health will issue financial awards to eligible students for attending and completing nursing school through Cayuga Community College. </a:t>
            </a:r>
          </a:p>
          <a:p>
            <a:r>
              <a:rPr lang="en-US" sz="1800" dirty="0">
                <a:solidFill>
                  <a:schemeClr val="accent1">
                    <a:lumMod val="75000"/>
                  </a:schemeClr>
                </a:solidFill>
                <a:latin typeface="Arial" panose="020B0604020202020204" pitchFamily="34" charset="0"/>
                <a:cs typeface="Arial" panose="020B0604020202020204" pitchFamily="34" charset="0"/>
              </a:rPr>
              <a:t>10 $7,000 financial awards for 2022</a:t>
            </a:r>
          </a:p>
          <a:p>
            <a:pPr lvl="1"/>
            <a:r>
              <a:rPr lang="en-US" sz="1400" dirty="0">
                <a:solidFill>
                  <a:schemeClr val="accent1">
                    <a:lumMod val="75000"/>
                  </a:schemeClr>
                </a:solidFill>
                <a:latin typeface="Arial" panose="020B0604020202020204" pitchFamily="34" charset="0"/>
                <a:cs typeface="Arial" panose="020B0604020202020204" pitchFamily="34" charset="0"/>
              </a:rPr>
              <a:t>This amount is considered taxable</a:t>
            </a:r>
          </a:p>
          <a:p>
            <a:pPr lvl="1"/>
            <a:r>
              <a:rPr lang="en-US" sz="1400" dirty="0">
                <a:solidFill>
                  <a:schemeClr val="accent1">
                    <a:lumMod val="75000"/>
                  </a:schemeClr>
                </a:solidFill>
                <a:latin typeface="Arial" panose="020B0604020202020204" pitchFamily="34" charset="0"/>
                <a:cs typeface="Arial" panose="020B0604020202020204" pitchFamily="34" charset="0"/>
              </a:rPr>
              <a:t>Students can only receive one award for each academic year</a:t>
            </a:r>
            <a:endParaRPr lang="en-US" sz="1800" dirty="0">
              <a:solidFill>
                <a:schemeClr val="accent1">
                  <a:lumMod val="75000"/>
                </a:schemeClr>
              </a:solidFill>
              <a:latin typeface="Arial" panose="020B0604020202020204" pitchFamily="34" charset="0"/>
              <a:cs typeface="Arial" panose="020B0604020202020204" pitchFamily="34" charset="0"/>
            </a:endParaRPr>
          </a:p>
          <a:p>
            <a:r>
              <a:rPr lang="en-US" sz="1800" dirty="0">
                <a:solidFill>
                  <a:schemeClr val="accent1">
                    <a:lumMod val="75000"/>
                  </a:schemeClr>
                </a:solidFill>
                <a:latin typeface="Arial" panose="020B0604020202020204" pitchFamily="34" charset="0"/>
                <a:cs typeface="Arial" panose="020B0604020202020204" pitchFamily="34" charset="0"/>
              </a:rPr>
              <a:t>Student Requirements</a:t>
            </a:r>
          </a:p>
          <a:p>
            <a:pPr lvl="1"/>
            <a:r>
              <a:rPr lang="en-US" sz="1400" dirty="0">
                <a:solidFill>
                  <a:schemeClr val="accent1">
                    <a:lumMod val="75000"/>
                  </a:schemeClr>
                </a:solidFill>
                <a:latin typeface="Arial" panose="020B0604020202020204" pitchFamily="34" charset="0"/>
                <a:cs typeface="Arial" panose="020B0604020202020204" pitchFamily="34" charset="0"/>
              </a:rPr>
              <a:t>Students must either be employed or apply and be hired for a per-diem Nursing Assistant or Patient/Psychiatric Care Tech position.</a:t>
            </a:r>
          </a:p>
          <a:p>
            <a:pPr lvl="1"/>
            <a:r>
              <a:rPr lang="en-US" sz="1400" dirty="0">
                <a:solidFill>
                  <a:schemeClr val="accent1">
                    <a:lumMod val="75000"/>
                  </a:schemeClr>
                </a:solidFill>
                <a:latin typeface="Arial" panose="020B0604020202020204" pitchFamily="34" charset="0"/>
                <a:cs typeface="Arial" panose="020B0604020202020204" pitchFamily="34" charset="0"/>
              </a:rPr>
              <a:t>Students must work at least 20 hours per month while attending school.</a:t>
            </a:r>
          </a:p>
          <a:p>
            <a:pPr lvl="1"/>
            <a:r>
              <a:rPr lang="en-US" sz="1400" dirty="0">
                <a:solidFill>
                  <a:schemeClr val="accent1">
                    <a:lumMod val="75000"/>
                  </a:schemeClr>
                </a:solidFill>
                <a:latin typeface="Arial" panose="020B0604020202020204" pitchFamily="34" charset="0"/>
                <a:cs typeface="Arial" panose="020B0604020202020204" pitchFamily="34" charset="0"/>
              </a:rPr>
              <a:t>First year students must be accepted into the Cayuga Nursing Program in order to be eligible for the financial award during their first year of nursing school.</a:t>
            </a:r>
          </a:p>
          <a:p>
            <a:pPr lvl="1"/>
            <a:r>
              <a:rPr lang="en-US" sz="1400" dirty="0">
                <a:solidFill>
                  <a:schemeClr val="accent1">
                    <a:lumMod val="75000"/>
                  </a:schemeClr>
                </a:solidFill>
                <a:latin typeface="Arial" panose="020B0604020202020204" pitchFamily="34" charset="0"/>
                <a:cs typeface="Arial" panose="020B0604020202020204" pitchFamily="34" charset="0"/>
              </a:rPr>
              <a:t>Second year students must have a grade point average of 2.5 or greater in the nursing program throughout their first year of nursing school to be eligible for the program during their second year of nursing school.</a:t>
            </a:r>
          </a:p>
          <a:p>
            <a:pPr lvl="1"/>
            <a:r>
              <a:rPr lang="en-US" sz="1400" dirty="0">
                <a:solidFill>
                  <a:schemeClr val="accent1">
                    <a:lumMod val="75000"/>
                  </a:schemeClr>
                </a:solidFill>
                <a:latin typeface="Arial" panose="020B0604020202020204" pitchFamily="34" charset="0"/>
                <a:cs typeface="Arial" panose="020B0604020202020204" pitchFamily="34" charset="0"/>
              </a:rPr>
              <a:t>Recipients of the award must sign an agreement committing to work for Oswego Health for a period of 12 months following graduation. </a:t>
            </a:r>
          </a:p>
          <a:p>
            <a:pPr lvl="1"/>
            <a:r>
              <a:rPr lang="en-US" sz="1400" dirty="0">
                <a:solidFill>
                  <a:schemeClr val="accent1">
                    <a:lumMod val="75000"/>
                  </a:schemeClr>
                </a:solidFill>
                <a:latin typeface="Arial" panose="020B0604020202020204" pitchFamily="34" charset="0"/>
                <a:cs typeface="Arial" panose="020B0604020202020204" pitchFamily="34" charset="0"/>
              </a:rPr>
              <a:t>Recipients who receive 2 awards (both a 1</a:t>
            </a:r>
            <a:r>
              <a:rPr lang="en-US" sz="1400" baseline="30000" dirty="0">
                <a:solidFill>
                  <a:schemeClr val="accent1">
                    <a:lumMod val="75000"/>
                  </a:schemeClr>
                </a:solidFill>
                <a:latin typeface="Arial" panose="020B0604020202020204" pitchFamily="34" charset="0"/>
                <a:cs typeface="Arial" panose="020B0604020202020204" pitchFamily="34" charset="0"/>
              </a:rPr>
              <a:t>st</a:t>
            </a:r>
            <a:r>
              <a:rPr lang="en-US" sz="1400" dirty="0">
                <a:solidFill>
                  <a:schemeClr val="accent1">
                    <a:lumMod val="75000"/>
                  </a:schemeClr>
                </a:solidFill>
                <a:latin typeface="Arial" panose="020B0604020202020204" pitchFamily="34" charset="0"/>
                <a:cs typeface="Arial" panose="020B0604020202020204" pitchFamily="34" charset="0"/>
              </a:rPr>
              <a:t> year and 2</a:t>
            </a:r>
            <a:r>
              <a:rPr lang="en-US" sz="1400" baseline="30000" dirty="0">
                <a:solidFill>
                  <a:schemeClr val="accent1">
                    <a:lumMod val="75000"/>
                  </a:schemeClr>
                </a:solidFill>
                <a:latin typeface="Arial" panose="020B0604020202020204" pitchFamily="34" charset="0"/>
                <a:cs typeface="Arial" panose="020B0604020202020204" pitchFamily="34" charset="0"/>
              </a:rPr>
              <a:t>nd</a:t>
            </a:r>
            <a:r>
              <a:rPr lang="en-US" sz="1400" dirty="0">
                <a:solidFill>
                  <a:schemeClr val="accent1">
                    <a:lumMod val="75000"/>
                  </a:schemeClr>
                </a:solidFill>
                <a:latin typeface="Arial" panose="020B0604020202020204" pitchFamily="34" charset="0"/>
                <a:cs typeface="Arial" panose="020B0604020202020204" pitchFamily="34" charset="0"/>
              </a:rPr>
              <a:t> year award) must sign an agreement committing to work for Oswego Health for a period of 24 months following graduation.</a:t>
            </a:r>
          </a:p>
        </p:txBody>
      </p:sp>
    </p:spTree>
    <p:extLst>
      <p:ext uri="{BB962C8B-B14F-4D97-AF65-F5344CB8AC3E}">
        <p14:creationId xmlns:p14="http://schemas.microsoft.com/office/powerpoint/2010/main" val="576358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3382"/>
            <a:ext cx="8229600" cy="762000"/>
          </a:xfrm>
        </p:spPr>
        <p:txBody>
          <a:bodyPr>
            <a:normAutofit/>
          </a:bodyPr>
          <a:lstStyle/>
          <a:p>
            <a:pPr algn="l"/>
            <a:r>
              <a:rPr lang="en-US" sz="2500" dirty="0">
                <a:latin typeface="Arial Black" panose="020B0A04020102020204" pitchFamily="34" charset="0"/>
                <a:cs typeface="Arial" panose="020B0604020202020204" pitchFamily="34" charset="0"/>
              </a:rPr>
              <a:t>Benefits of Working at Oswego </a:t>
            </a:r>
            <a:r>
              <a:rPr lang="en-US" sz="2500" dirty="0" smtClean="0">
                <a:latin typeface="Arial Black" panose="020B0A04020102020204" pitchFamily="34" charset="0"/>
                <a:cs typeface="Arial" panose="020B0604020202020204" pitchFamily="34" charset="0"/>
              </a:rPr>
              <a:t>Health*</a:t>
            </a:r>
            <a:endParaRPr lang="en-US" sz="2500" dirty="0">
              <a:latin typeface="Arial Black" panose="020B0A04020102020204" pitchFamily="34" charset="0"/>
              <a:cs typeface="Arial" panose="020B0604020202020204" pitchFamily="34" charset="0"/>
            </a:endParaRPr>
          </a:p>
        </p:txBody>
      </p:sp>
      <p:cxnSp>
        <p:nvCxnSpPr>
          <p:cNvPr id="5" name="Straight Connector 4"/>
          <p:cNvCxnSpPr/>
          <p:nvPr/>
        </p:nvCxnSpPr>
        <p:spPr>
          <a:xfrm>
            <a:off x="304800" y="838200"/>
            <a:ext cx="83820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Content Placeholder 2"/>
          <p:cNvSpPr>
            <a:spLocks noGrp="1"/>
          </p:cNvSpPr>
          <p:nvPr>
            <p:ph idx="1"/>
          </p:nvPr>
        </p:nvSpPr>
        <p:spPr>
          <a:xfrm>
            <a:off x="381000" y="1219199"/>
            <a:ext cx="8229600" cy="5181601"/>
          </a:xfrm>
        </p:spPr>
        <p:txBody>
          <a:bodyPr>
            <a:noAutofit/>
          </a:bodyPr>
          <a:lstStyle/>
          <a:p>
            <a:r>
              <a:rPr lang="en-US" sz="1600" b="1" dirty="0" smtClean="0">
                <a:solidFill>
                  <a:schemeClr val="accent1">
                    <a:lumMod val="75000"/>
                  </a:schemeClr>
                </a:solidFill>
                <a:latin typeface="Arial" panose="020B0604020202020204" pitchFamily="34" charset="0"/>
                <a:cs typeface="Arial" panose="020B0604020202020204" pitchFamily="34" charset="0"/>
              </a:rPr>
              <a:t>Advanced Nursing Degree Tuition Reimbursement Program – Up to 10k per year towards BSN, MSN, or NP</a:t>
            </a:r>
          </a:p>
          <a:p>
            <a:pPr marL="0" indent="0">
              <a:buNone/>
            </a:pPr>
            <a:endParaRPr lang="en-US" sz="1600" b="1" dirty="0" smtClean="0">
              <a:solidFill>
                <a:schemeClr val="accent1">
                  <a:lumMod val="75000"/>
                </a:schemeClr>
              </a:solidFill>
              <a:latin typeface="Arial" panose="020B0604020202020204" pitchFamily="34" charset="0"/>
              <a:cs typeface="Arial" panose="020B0604020202020204" pitchFamily="34" charset="0"/>
            </a:endParaRPr>
          </a:p>
          <a:p>
            <a:r>
              <a:rPr lang="en-US" sz="1600" b="1" dirty="0" smtClean="0">
                <a:solidFill>
                  <a:schemeClr val="accent1">
                    <a:lumMod val="75000"/>
                  </a:schemeClr>
                </a:solidFill>
                <a:latin typeface="Arial" panose="020B0604020202020204" pitchFamily="34" charset="0"/>
                <a:cs typeface="Arial" panose="020B0604020202020204" pitchFamily="34" charset="0"/>
              </a:rPr>
              <a:t>Opportunity </a:t>
            </a:r>
            <a:r>
              <a:rPr lang="en-US" sz="1600" b="1" dirty="0">
                <a:solidFill>
                  <a:schemeClr val="accent1">
                    <a:lumMod val="75000"/>
                  </a:schemeClr>
                </a:solidFill>
                <a:latin typeface="Arial" panose="020B0604020202020204" pitchFamily="34" charset="0"/>
                <a:cs typeface="Arial" panose="020B0604020202020204" pitchFamily="34" charset="0"/>
              </a:rPr>
              <a:t>to gain experience in various areas of the health system including, Med Surg, ICU, Emergency, OB, Surgical Services, Primary Care, and Long-term Care</a:t>
            </a:r>
          </a:p>
          <a:p>
            <a:endParaRPr lang="en-US" sz="1600" b="1" dirty="0" smtClean="0">
              <a:solidFill>
                <a:schemeClr val="accent1">
                  <a:lumMod val="75000"/>
                </a:schemeClr>
              </a:solidFill>
              <a:latin typeface="Arial" panose="020B0604020202020204" pitchFamily="34" charset="0"/>
              <a:cs typeface="Arial" panose="020B0604020202020204" pitchFamily="34" charset="0"/>
            </a:endParaRPr>
          </a:p>
          <a:p>
            <a:r>
              <a:rPr lang="en-US" sz="1600" b="1" dirty="0" smtClean="0">
                <a:solidFill>
                  <a:schemeClr val="accent1">
                    <a:lumMod val="75000"/>
                  </a:schemeClr>
                </a:solidFill>
                <a:latin typeface="Arial" panose="020B0604020202020204" pitchFamily="34" charset="0"/>
                <a:cs typeface="Arial" panose="020B0604020202020204" pitchFamily="34" charset="0"/>
              </a:rPr>
              <a:t>Amazing Culture: Warm, Friendly, Supportive, Learning</a:t>
            </a:r>
          </a:p>
          <a:p>
            <a:endParaRPr lang="en-US" sz="1600" b="1" dirty="0">
              <a:solidFill>
                <a:schemeClr val="accent1">
                  <a:lumMod val="75000"/>
                </a:schemeClr>
              </a:solidFill>
              <a:latin typeface="Arial" panose="020B0604020202020204" pitchFamily="34" charset="0"/>
              <a:cs typeface="Arial" panose="020B0604020202020204" pitchFamily="34" charset="0"/>
            </a:endParaRPr>
          </a:p>
          <a:p>
            <a:r>
              <a:rPr lang="en-US" sz="1600" b="1" dirty="0">
                <a:solidFill>
                  <a:schemeClr val="accent1">
                    <a:lumMod val="75000"/>
                  </a:schemeClr>
                </a:solidFill>
                <a:latin typeface="Arial" panose="020B0604020202020204" pitchFamily="34" charset="0"/>
                <a:cs typeface="Arial" panose="020B0604020202020204" pitchFamily="34" charset="0"/>
              </a:rPr>
              <a:t>Health Benefits for those students able to work full-time</a:t>
            </a:r>
          </a:p>
          <a:p>
            <a:endParaRPr lang="en-US" sz="1600" b="1" dirty="0">
              <a:solidFill>
                <a:schemeClr val="accent1">
                  <a:lumMod val="75000"/>
                </a:schemeClr>
              </a:solidFill>
              <a:latin typeface="Arial" panose="020B0604020202020204" pitchFamily="34" charset="0"/>
              <a:cs typeface="Arial" panose="020B0604020202020204" pitchFamily="34" charset="0"/>
            </a:endParaRPr>
          </a:p>
          <a:p>
            <a:r>
              <a:rPr lang="en-US" sz="1600" b="1" dirty="0">
                <a:solidFill>
                  <a:schemeClr val="accent1">
                    <a:lumMod val="75000"/>
                  </a:schemeClr>
                </a:solidFill>
                <a:latin typeface="Arial" panose="020B0604020202020204" pitchFamily="34" charset="0"/>
                <a:cs typeface="Arial" panose="020B0604020202020204" pitchFamily="34" charset="0"/>
              </a:rPr>
              <a:t>403b Retirement Plan with 50% match up to a max of 3% of salary</a:t>
            </a:r>
          </a:p>
          <a:p>
            <a:pPr marL="0" indent="0">
              <a:buNone/>
            </a:pPr>
            <a:endParaRPr lang="en-US" sz="1600" b="1" dirty="0">
              <a:solidFill>
                <a:schemeClr val="accent1">
                  <a:lumMod val="75000"/>
                </a:schemeClr>
              </a:solidFill>
              <a:latin typeface="Arial" panose="020B0604020202020204" pitchFamily="34" charset="0"/>
              <a:cs typeface="Arial" panose="020B0604020202020204" pitchFamily="34" charset="0"/>
            </a:endParaRPr>
          </a:p>
          <a:p>
            <a:r>
              <a:rPr lang="en-US" sz="1600" b="1" dirty="0">
                <a:solidFill>
                  <a:schemeClr val="accent1">
                    <a:lumMod val="75000"/>
                  </a:schemeClr>
                </a:solidFill>
                <a:latin typeface="Arial" panose="020B0604020202020204" pitchFamily="34" charset="0"/>
                <a:cs typeface="Arial" panose="020B0604020202020204" pitchFamily="34" charset="0"/>
              </a:rPr>
              <a:t>Paid on-the-job training</a:t>
            </a:r>
          </a:p>
          <a:p>
            <a:pPr marL="0" indent="0">
              <a:buNone/>
            </a:pPr>
            <a:endParaRPr lang="en-US" sz="1600" b="1" dirty="0">
              <a:solidFill>
                <a:schemeClr val="accent1">
                  <a:lumMod val="75000"/>
                </a:schemeClr>
              </a:solidFill>
              <a:latin typeface="Arial" panose="020B0604020202020204" pitchFamily="34" charset="0"/>
              <a:cs typeface="Arial" panose="020B0604020202020204" pitchFamily="34" charset="0"/>
            </a:endParaRPr>
          </a:p>
          <a:p>
            <a:r>
              <a:rPr lang="en-US" sz="1600" b="1" dirty="0">
                <a:solidFill>
                  <a:schemeClr val="accent1">
                    <a:lumMod val="75000"/>
                  </a:schemeClr>
                </a:solidFill>
                <a:latin typeface="Arial" panose="020B0604020202020204" pitchFamily="34" charset="0"/>
                <a:cs typeface="Arial" panose="020B0604020202020204" pitchFamily="34" charset="0"/>
              </a:rPr>
              <a:t>Flexible work schedules including weekends, evenings, and </a:t>
            </a:r>
            <a:r>
              <a:rPr lang="en-US" sz="1600" b="1" dirty="0" smtClean="0">
                <a:solidFill>
                  <a:schemeClr val="accent1">
                    <a:lumMod val="75000"/>
                  </a:schemeClr>
                </a:solidFill>
                <a:latin typeface="Arial" panose="020B0604020202020204" pitchFamily="34" charset="0"/>
                <a:cs typeface="Arial" panose="020B0604020202020204" pitchFamily="34" charset="0"/>
              </a:rPr>
              <a:t>nights</a:t>
            </a:r>
            <a:endParaRPr lang="en-US" sz="1600" b="1" u="sng" dirty="0">
              <a:solidFill>
                <a:schemeClr val="accent1">
                  <a:lumMod val="75000"/>
                </a:schemeClr>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 xmlns:a16="http://schemas.microsoft.com/office/drawing/2014/main" id="{868FAF7E-3630-43F5-96D8-6E87D0014D4A}"/>
              </a:ext>
            </a:extLst>
          </p:cNvPr>
          <p:cNvSpPr txBox="1">
            <a:spLocks/>
          </p:cNvSpPr>
          <p:nvPr/>
        </p:nvSpPr>
        <p:spPr>
          <a:xfrm>
            <a:off x="457200" y="6172202"/>
            <a:ext cx="8229600" cy="6095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200" b="1" dirty="0">
                <a:solidFill>
                  <a:schemeClr val="accent1">
                    <a:lumMod val="75000"/>
                  </a:schemeClr>
                </a:solidFill>
                <a:latin typeface="Arial" panose="020B0604020202020204" pitchFamily="34" charset="0"/>
                <a:cs typeface="Arial" panose="020B0604020202020204" pitchFamily="34" charset="0"/>
              </a:rPr>
              <a:t>* Terms and Conditions subject to change based on needs of Oswego Health and its affiliates. </a:t>
            </a:r>
          </a:p>
        </p:txBody>
      </p:sp>
    </p:spTree>
    <p:extLst>
      <p:ext uri="{BB962C8B-B14F-4D97-AF65-F5344CB8AC3E}">
        <p14:creationId xmlns:p14="http://schemas.microsoft.com/office/powerpoint/2010/main" val="1391646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18165</TotalTime>
  <Words>436</Words>
  <Application>Microsoft Office PowerPoint</Application>
  <PresentationFormat>On-screen Show (4:3)</PresentationFormat>
  <Paragraphs>44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ＭＳ Ｐゴシック</vt:lpstr>
      <vt:lpstr>Arial</vt:lpstr>
      <vt:lpstr>Arial Black</vt:lpstr>
      <vt:lpstr>Calibri</vt:lpstr>
      <vt:lpstr>Office Theme</vt:lpstr>
      <vt:lpstr>PowerPoint Presentation</vt:lpstr>
      <vt:lpstr>Oswego Health at a Glance</vt:lpstr>
      <vt:lpstr>Partnership with Cayuga Nursing Program*</vt:lpstr>
      <vt:lpstr>Benefits of Working at Oswego Health*</vt:lpstr>
    </vt:vector>
  </TitlesOfParts>
  <Company>Oswego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ohpc1</dc:creator>
  <cp:lastModifiedBy>Marq Brown</cp:lastModifiedBy>
  <cp:revision>1574</cp:revision>
  <cp:lastPrinted>2021-05-21T19:29:01Z</cp:lastPrinted>
  <dcterms:created xsi:type="dcterms:W3CDTF">2011-05-20T18:33:14Z</dcterms:created>
  <dcterms:modified xsi:type="dcterms:W3CDTF">2022-12-12T15:03:27Z</dcterms:modified>
</cp:coreProperties>
</file>