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1"/>
  </p:notesMasterIdLst>
  <p:handoutMasterIdLst>
    <p:handoutMasterId r:id="rId12"/>
  </p:handoutMasterIdLst>
  <p:sldIdLst>
    <p:sldId id="322" r:id="rId3"/>
    <p:sldId id="323" r:id="rId4"/>
    <p:sldId id="324" r:id="rId5"/>
    <p:sldId id="325" r:id="rId6"/>
    <p:sldId id="313" r:id="rId7"/>
    <p:sldId id="326" r:id="rId8"/>
    <p:sldId id="329" r:id="rId9"/>
    <p:sldId id="328" r:id="rId10"/>
  </p:sldIdLst>
  <p:sldSz cx="12188825" cy="6858000"/>
  <p:notesSz cx="6980238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581" autoAdjust="0"/>
  </p:normalViewPr>
  <p:slideViewPr>
    <p:cSldViewPr showGuides="1">
      <p:cViewPr varScale="1">
        <p:scale>
          <a:sx n="114" d="100"/>
          <a:sy n="114" d="100"/>
        </p:scale>
        <p:origin x="240" y="10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6094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1" y="1"/>
            <a:ext cx="1168076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1132630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871730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58" y="293317"/>
            <a:ext cx="1136415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0969" y="662656"/>
            <a:ext cx="9752647" cy="2766528"/>
          </a:xfrm>
        </p:spPr>
        <p:txBody>
          <a:bodyPr anchor="b">
            <a:normAutofit/>
          </a:bodyPr>
          <a:lstStyle>
            <a:lvl1pPr algn="r">
              <a:defRPr sz="7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2806" y="3505210"/>
            <a:ext cx="975264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7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7253" y="4578463"/>
            <a:ext cx="6142053" cy="1163112"/>
          </a:xfrm>
        </p:spPr>
        <p:txBody>
          <a:bodyPr/>
          <a:lstStyle>
            <a:lvl1pPr algn="ctr">
              <a:defRPr sz="5398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8" y="4883024"/>
            <a:ext cx="4046185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398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49192" y="3832648"/>
            <a:ext cx="906950" cy="498470"/>
          </a:xfrm>
        </p:spPr>
        <p:txBody>
          <a:bodyPr/>
          <a:lstStyle>
            <a:lvl1pPr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0286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19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4106333"/>
            <a:ext cx="10392001" cy="58884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623" y="685800"/>
            <a:ext cx="10389807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01" y="4702923"/>
            <a:ext cx="10392021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743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94" cy="3194903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01" y="4106333"/>
            <a:ext cx="10392022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84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40" y="685800"/>
            <a:ext cx="9522540" cy="2916704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9860" y="3610032"/>
            <a:ext cx="8665699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3" y="4106334"/>
            <a:ext cx="10394174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623" y="89262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0356" y="292282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2758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723855"/>
            <a:ext cx="10392000" cy="2511835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4247468"/>
            <a:ext cx="1039200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32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1999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3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3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3519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3518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356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68356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19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660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601" y="2063396"/>
            <a:ext cx="330926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660" y="4389288"/>
            <a:ext cx="330926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6307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4896" y="2063396"/>
            <a:ext cx="330926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4896" y="4389286"/>
            <a:ext cx="330926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6921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6796" y="2063394"/>
            <a:ext cx="330926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6796" y="4389284"/>
            <a:ext cx="330926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13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622" y="2063396"/>
            <a:ext cx="1039200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566" y="685801"/>
            <a:ext cx="226405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622" y="685801"/>
            <a:ext cx="790237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622" y="2063396"/>
            <a:ext cx="1039200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2000" cy="3193487"/>
          </a:xfrm>
        </p:spPr>
        <p:txBody>
          <a:bodyPr anchor="b">
            <a:normAutofit/>
          </a:bodyPr>
          <a:lstStyle>
            <a:lvl1pPr algn="l"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3742267"/>
            <a:ext cx="1039200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4174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621" y="2063396"/>
            <a:ext cx="5087389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2410" y="2063396"/>
            <a:ext cx="5085213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200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17" y="2063396"/>
            <a:ext cx="485489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623" y="2861733"/>
            <a:ext cx="5087387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572" y="2063396"/>
            <a:ext cx="4863224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2408" y="2861733"/>
            <a:ext cx="5087388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63" y="685800"/>
            <a:ext cx="4125785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4818" y="685801"/>
            <a:ext cx="6032804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62" y="2709053"/>
            <a:ext cx="412578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85800"/>
            <a:ext cx="6343650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0413" y="1"/>
            <a:ext cx="3597209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3" y="2709053"/>
            <a:ext cx="6343649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1" y="1"/>
            <a:ext cx="12002224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063396"/>
            <a:ext cx="10394175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6183" y="5757334"/>
            <a:ext cx="3783614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3" y="5757334"/>
            <a:ext cx="54982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5484" y="5757334"/>
            <a:ext cx="9069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74585" y="676178"/>
            <a:ext cx="10269385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New York State </a:t>
            </a:r>
            <a:br>
              <a:rPr lang="en-US" dirty="0"/>
            </a:br>
            <a:r>
              <a:rPr lang="en-US" dirty="0"/>
              <a:t>Smart Schools Bond 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2" y="4648200"/>
            <a:ext cx="7848600" cy="1219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3300" dirty="0">
                <a:solidFill>
                  <a:srgbClr val="FC7108"/>
                </a:solidFill>
              </a:rPr>
              <a:t>Mexico Academy and central school district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Preliminary District Investment Plan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3926" y="1694688"/>
            <a:ext cx="10527632" cy="1219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b="1" kern="1200" cap="none" spc="0" baseline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9" y="542605"/>
            <a:ext cx="1758961" cy="17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Smart Schools Bond Act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522412" y="1524000"/>
            <a:ext cx="9134391" cy="4228541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/>
              <a:t>Governor Cuomo authorized the Smart Schools Bond   Act (SSBA) in the 2014/15 NYS budget.</a:t>
            </a:r>
          </a:p>
          <a:p>
            <a:pPr lvl="1"/>
            <a:r>
              <a:rPr lang="en-US" sz="2000" dirty="0"/>
              <a:t>A total of $2,000,000,000 was appropriated state-wide.</a:t>
            </a:r>
          </a:p>
          <a:p>
            <a:pPr lvl="1"/>
            <a:r>
              <a:rPr lang="en-US" sz="2000" dirty="0"/>
              <a:t>MACS allocation is $2,600,000 (based upon state-aid allocations)</a:t>
            </a:r>
          </a:p>
          <a:p>
            <a:pPr lvl="2"/>
            <a:r>
              <a:rPr lang="en-US" sz="2000" i="1" dirty="0"/>
              <a:t>Funds are provided as reimbursement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Smart Schools Bond Act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85622" y="1794211"/>
            <a:ext cx="10392000" cy="3311189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Proceeds from the bond are used to “improve learning opportunity for public and nonpublic school students” by funding projects for: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Acquire learning technology (i.e. infrastructure, servers, switches, PC, tablets, etc.)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Install high-speed broadband or wireless internet connectivity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Construct, enhance and modernize educational facilities to accommodate Pre-K and replace portable classrooms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Install high-tech security features  </a:t>
            </a:r>
          </a:p>
        </p:txBody>
      </p:sp>
    </p:spTree>
    <p:extLst>
      <p:ext uri="{BB962C8B-B14F-4D97-AF65-F5344CB8AC3E}">
        <p14:creationId xmlns:p14="http://schemas.microsoft.com/office/powerpoint/2010/main" val="23285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Accessing Smart Schools Bond Act (SSBA) Funds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60412" y="1371600"/>
            <a:ext cx="9896392" cy="4572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alibri" panose="020F0502020204030204" pitchFamily="34" charset="0"/>
              </a:rPr>
              <a:t>Requirements for accessing District Smart Schools allocation: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Calibri" panose="020F0502020204030204" pitchFamily="34" charset="0"/>
              </a:rPr>
              <a:t>A NYSED approved Technology Plan Survey. MACS plan approved on 10/23/15. Posted on the Technology Department Web page. </a:t>
            </a:r>
            <a:r>
              <a:rPr lang="en-US" sz="1600" b="1" i="1" dirty="0">
                <a:latin typeface="Calibri" panose="020F0502020204030204" pitchFamily="34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Calibri" panose="020F0502020204030204" pitchFamily="34" charset="0"/>
              </a:rPr>
              <a:t>Conduct stakeholder meetings for consultation toward development of spending plans - </a:t>
            </a:r>
            <a:r>
              <a:rPr lang="en-US" sz="1600" b="1" i="1" dirty="0">
                <a:latin typeface="Calibri" panose="020F0502020204030204" pitchFamily="34" charset="0"/>
              </a:rPr>
              <a:t>the District Technology Planning Committee.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Calibri" panose="020F0502020204030204" pitchFamily="34" charset="0"/>
              </a:rPr>
              <a:t>Preparation of Preliminary Investment Spending plan(s)</a:t>
            </a:r>
          </a:p>
          <a:p>
            <a:pPr lvl="2">
              <a:lnSpc>
                <a:spcPct val="100000"/>
              </a:lnSpc>
            </a:pPr>
            <a:r>
              <a:rPr lang="en-US" b="1" i="1" dirty="0">
                <a:latin typeface="Calibri" panose="020F0502020204030204" pitchFamily="34" charset="0"/>
              </a:rPr>
              <a:t>Phase I  - Plan to address MACS infrastructure and Security needs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Calibri" panose="020F0502020204030204" pitchFamily="34" charset="0"/>
              </a:rPr>
              <a:t>Community forum(s) &amp; BOE approval </a:t>
            </a:r>
          </a:p>
          <a:p>
            <a:pPr lvl="2">
              <a:lnSpc>
                <a:spcPct val="100000"/>
              </a:lnSpc>
            </a:pPr>
            <a:r>
              <a:rPr lang="en-US" b="1" i="1" dirty="0">
                <a:latin typeface="Calibri" panose="020F0502020204030204" pitchFamily="34" charset="0"/>
              </a:rPr>
              <a:t>Meeting to inform, hear input and receive BOE approval on Phase I Preliminary Investment Plan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3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0" y="0"/>
            <a:ext cx="1168076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6306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730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757" y="293317"/>
            <a:ext cx="11364154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0285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5777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7" y="-21979"/>
            <a:ext cx="10802976" cy="1270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600" dirty="0"/>
              <a:t>MACS - SSBA Preliminary Investment Plan</a:t>
            </a:r>
          </a:p>
        </p:txBody>
      </p:sp>
      <p:sp>
        <p:nvSpPr>
          <p:cNvPr id="44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1870" y="6388943"/>
            <a:ext cx="372952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F5BBE1-B942-4006-8A26-2C22A7A27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70762"/>
              </p:ext>
            </p:extLst>
          </p:nvPr>
        </p:nvGraphicFramePr>
        <p:xfrm>
          <a:off x="523929" y="1313124"/>
          <a:ext cx="10965905" cy="463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734">
                  <a:extLst>
                    <a:ext uri="{9D8B030D-6E8A-4147-A177-3AD203B41FA5}">
                      <a16:colId xmlns:a16="http://schemas.microsoft.com/office/drawing/2014/main" val="3376523545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12148186"/>
                    </a:ext>
                  </a:extLst>
                </a:gridCol>
                <a:gridCol w="6930104">
                  <a:extLst>
                    <a:ext uri="{9D8B030D-6E8A-4147-A177-3AD203B41FA5}">
                      <a16:colId xmlns:a16="http://schemas.microsoft.com/office/drawing/2014/main" val="4121065058"/>
                    </a:ext>
                  </a:extLst>
                </a:gridCol>
              </a:tblGrid>
              <a:tr h="319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74214"/>
                  </a:ext>
                </a:extLst>
              </a:tr>
              <a:tr h="8328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EQL SAN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60,699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requires more disk space than previous email system. Size and quantity of files being stored on network increasing. Additional systems planned for remote access require SAN storage.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2699881437"/>
                  </a:ext>
                </a:extLst>
              </a:tr>
              <a:tr h="2857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Switches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u="none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34,100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3256513642"/>
                  </a:ext>
                </a:extLst>
              </a:tr>
              <a:tr h="8328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Strands between buildings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76,775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Spectrum Cable has upgraded their services to support 10 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fiber to our buildings. Therefore, the district will not need to install the 10 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fiber.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1704365770"/>
                  </a:ext>
                </a:extLst>
              </a:tr>
              <a:tr h="55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SmartBoad Replacements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857,675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 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SmartBoard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over 7 years old and beginning to fall. All district 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SmartBoards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would replaced with interactive flat panels.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786736143"/>
                  </a:ext>
                </a:extLst>
              </a:tr>
              <a:tr h="559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Rm Security – PL, ME, &amp; HS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10,493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IDF and re-cable to MDF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228426865"/>
                  </a:ext>
                </a:extLst>
              </a:tr>
              <a:tr h="642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 Bldg 10gb Fiber - HS/ME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18,647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 fiber from Mexico High School to Mexico Elementary.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3434321823"/>
                  </a:ext>
                </a:extLst>
              </a:tr>
              <a:tr h="5983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10gb Fiber Upgrade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47,250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District-wide tone, testing and labeling of all network cabling.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83243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0" y="0"/>
            <a:ext cx="1168076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6306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730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757" y="293317"/>
            <a:ext cx="11364154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0285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5777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34" y="373978"/>
            <a:ext cx="10802976" cy="837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600" dirty="0"/>
              <a:t>MACS - SSBA Preliminary Investment Plan</a:t>
            </a:r>
          </a:p>
        </p:txBody>
      </p:sp>
      <p:sp>
        <p:nvSpPr>
          <p:cNvPr id="22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1870" y="6388943"/>
            <a:ext cx="372952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C92DA17-0172-4E75-9844-4E9ACF568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07629"/>
              </p:ext>
            </p:extLst>
          </p:nvPr>
        </p:nvGraphicFramePr>
        <p:xfrm>
          <a:off x="523929" y="1313123"/>
          <a:ext cx="10965905" cy="51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83">
                  <a:extLst>
                    <a:ext uri="{9D8B030D-6E8A-4147-A177-3AD203B41FA5}">
                      <a16:colId xmlns:a16="http://schemas.microsoft.com/office/drawing/2014/main" val="33765235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148186"/>
                    </a:ext>
                  </a:extLst>
                </a:gridCol>
                <a:gridCol w="6767022">
                  <a:extLst>
                    <a:ext uri="{9D8B030D-6E8A-4147-A177-3AD203B41FA5}">
                      <a16:colId xmlns:a16="http://schemas.microsoft.com/office/drawing/2014/main" val="4121065058"/>
                    </a:ext>
                  </a:extLst>
                </a:gridCol>
              </a:tblGrid>
              <a:tr h="3248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74214"/>
                  </a:ext>
                </a:extLst>
              </a:tr>
              <a:tr h="8456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 IDF Consolidation and New Fiber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18,383</a:t>
                      </a: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requires more disk space than previous email system. Size and quantity of files being stored on network increasing. Additional systems planned for remote access require SAN storage.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2699881437"/>
                  </a:ext>
                </a:extLst>
              </a:tr>
              <a:tr h="5678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1142 Access Point Upgrade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59,800</a:t>
                      </a:r>
                    </a:p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 1142 wireless access point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3256513642"/>
                  </a:ext>
                </a:extLst>
              </a:tr>
              <a:tr h="8456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Weapon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60,525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 wide digital video notification system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1704365770"/>
                  </a:ext>
                </a:extLst>
              </a:tr>
              <a:tr h="5678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sng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SingleWire</a:t>
                      </a:r>
                      <a:r>
                        <a:rPr lang="en-US" sz="1600" b="0" u="none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Building Communication System and Voice Gateways</a:t>
                      </a:r>
                      <a:endParaRPr lang="en-US" sz="1600" b="0" i="0" u="none" strike="sng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36,300</a:t>
                      </a: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786736143"/>
                  </a:ext>
                </a:extLst>
              </a:tr>
              <a:tr h="5678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Contingency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56,674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228426865"/>
                  </a:ext>
                </a:extLst>
              </a:tr>
              <a:tr h="6522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Phase 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1,190,146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3434321823"/>
                  </a:ext>
                </a:extLst>
              </a:tr>
              <a:tr h="6076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for Phase II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1,410,486</a:t>
                      </a:r>
                    </a:p>
                  </a:txBody>
                  <a:tcPr marL="10835" marR="10835" marT="1083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510" marR="10835" marT="10835" marB="0" anchor="ctr"/>
                </a:tc>
                <a:extLst>
                  <a:ext uri="{0D108BD9-81ED-4DB2-BD59-A6C34878D82A}">
                    <a16:rowId xmlns:a16="http://schemas.microsoft.com/office/drawing/2014/main" val="83243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9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755" y="548540"/>
            <a:ext cx="9709785" cy="1158140"/>
          </a:xfrm>
        </p:spPr>
        <p:txBody>
          <a:bodyPr>
            <a:normAutofit/>
          </a:bodyPr>
          <a:lstStyle/>
          <a:p>
            <a:r>
              <a:rPr lang="en-US" sz="4800" dirty="0"/>
              <a:t>MACS – What’s next?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7948" y="1706680"/>
            <a:ext cx="8915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75000"/>
              <a:buFont typeface="Wingdings" panose="05000000000000000000" pitchFamily="2" charset="2"/>
              <a:buChar char="q"/>
            </a:pPr>
            <a:r>
              <a:rPr lang="en-US" sz="2100" b="1" dirty="0">
                <a:latin typeface="Calibri" panose="020F0502020204030204" pitchFamily="34" charset="0"/>
              </a:rPr>
              <a:t>Board resolution approving the Preliminary Investment Plan (November 2016)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q"/>
            </a:pPr>
            <a:r>
              <a:rPr lang="en-US" sz="2100" b="1" dirty="0">
                <a:latin typeface="Calibri" panose="020F0502020204030204" pitchFamily="34" charset="0"/>
              </a:rPr>
              <a:t>Post preliminary plan on the web site for 30 days including an address for submittal of written comments. 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q"/>
            </a:pPr>
            <a:r>
              <a:rPr lang="en-US" sz="2100" b="1" dirty="0">
                <a:latin typeface="Calibri" panose="020F0502020204030204" pitchFamily="34" charset="0"/>
              </a:rPr>
              <a:t>Board to conduct a public forum (December 2016)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q"/>
            </a:pPr>
            <a:r>
              <a:rPr lang="en-US" sz="2100" b="1" dirty="0">
                <a:latin typeface="Calibri" panose="020F0502020204030204" pitchFamily="34" charset="0"/>
              </a:rPr>
              <a:t>Board request for final Board approval (December 2016)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q"/>
            </a:pPr>
            <a:r>
              <a:rPr lang="en-US" sz="2100" b="1" dirty="0">
                <a:latin typeface="Calibri" panose="020F0502020204030204" pitchFamily="34" charset="0"/>
              </a:rPr>
              <a:t>Post approved plan on web site (January 2017)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q"/>
            </a:pPr>
            <a:r>
              <a:rPr lang="en-US" sz="2100" b="1" dirty="0">
                <a:latin typeface="Calibri" panose="020F0502020204030204" pitchFamily="34" charset="0"/>
              </a:rPr>
              <a:t>Submittal of plans to the SSBA Review Board (February 2017)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q"/>
            </a:pPr>
            <a:r>
              <a:rPr lang="en-US" sz="2100" b="1" dirty="0">
                <a:latin typeface="Calibri" panose="020F0502020204030204" pitchFamily="34" charset="0"/>
              </a:rPr>
              <a:t>Infrastructure work performed during Spring/Summer 2017 (based on approval timeline).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755" y="548540"/>
            <a:ext cx="9709785" cy="1158140"/>
          </a:xfrm>
        </p:spPr>
        <p:txBody>
          <a:bodyPr>
            <a:normAutofit/>
          </a:bodyPr>
          <a:lstStyle/>
          <a:p>
            <a:r>
              <a:rPr lang="en-US" sz="4800" dirty="0"/>
              <a:t>SSBA Questions?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716916"/>
            <a:ext cx="2749299" cy="27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Custom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Impact</vt:lpstr>
      <vt:lpstr>Wingdings</vt:lpstr>
      <vt:lpstr>Main Event</vt:lpstr>
      <vt:lpstr>New York State  Smart Schools Bond Act</vt:lpstr>
      <vt:lpstr>New York Smart Schools Bond Act</vt:lpstr>
      <vt:lpstr>New York Smart Schools Bond Act</vt:lpstr>
      <vt:lpstr>Accessing Smart Schools Bond Act (SSBA) Funds</vt:lpstr>
      <vt:lpstr>MACS - SSBA Preliminary Investment Plan</vt:lpstr>
      <vt:lpstr>MACS - SSBA Preliminary Investment Plan</vt:lpstr>
      <vt:lpstr>MACS – What’s next? </vt:lpstr>
      <vt:lpstr>SSBA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2019-03-26T16:01:21Z</dcterms:created>
  <dcterms:modified xsi:type="dcterms:W3CDTF">2019-03-26T19:09:13Z</dcterms:modified>
</cp:coreProperties>
</file>